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2" r:id="rId7"/>
    <p:sldId id="265" r:id="rId8"/>
    <p:sldId id="266" r:id="rId9"/>
    <p:sldId id="267" r:id="rId10"/>
    <p:sldId id="269"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77073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91657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36578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2046117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347185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665245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4183097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205270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62320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885028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D052E-2988-4D62-9940-385920564924}" type="datetimeFigureOut">
              <a:rPr lang="en-GB" smtClean="0"/>
              <a:t>11/03/2014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B1CDA30-A77F-4E5F-B3D7-BFBDD2CB3A7B}" type="slidenum">
              <a:rPr lang="en-GB" smtClean="0"/>
              <a:t>‹#›</a:t>
            </a:fld>
            <a:endParaRPr lang="en-GB" dirty="0"/>
          </a:p>
        </p:txBody>
      </p:sp>
    </p:spTree>
    <p:extLst>
      <p:ext uri="{BB962C8B-B14F-4D97-AF65-F5344CB8AC3E}">
        <p14:creationId xmlns:p14="http://schemas.microsoft.com/office/powerpoint/2010/main" val="1548953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D052E-2988-4D62-9940-385920564924}" type="datetimeFigureOut">
              <a:rPr lang="en-GB" smtClean="0"/>
              <a:t>11/03/2014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CDA30-A77F-4E5F-B3D7-BFBDD2CB3A7B}" type="slidenum">
              <a:rPr lang="en-GB" smtClean="0"/>
              <a:t>‹#›</a:t>
            </a:fld>
            <a:endParaRPr lang="en-GB" dirty="0"/>
          </a:p>
        </p:txBody>
      </p:sp>
    </p:spTree>
    <p:extLst>
      <p:ext uri="{BB962C8B-B14F-4D97-AF65-F5344CB8AC3E}">
        <p14:creationId xmlns:p14="http://schemas.microsoft.com/office/powerpoint/2010/main" val="2743068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Sequoiadendron_giganteum" TargetMode="External"/><Relationship Id="rId2" Type="http://schemas.openxmlformats.org/officeDocument/2006/relationships/hyperlink" Target="http://en.wikipedia.org/wiki/Sequoia_sempervirens" TargetMode="External"/><Relationship Id="rId1" Type="http://schemas.openxmlformats.org/officeDocument/2006/relationships/slideLayout" Target="../slideLayouts/slideLayout2.xml"/><Relationship Id="rId4" Type="http://schemas.openxmlformats.org/officeDocument/2006/relationships/hyperlink" Target="http://en.wikipedia.org/wiki/Taxodium_mucronatu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C00000"/>
                </a:solidFill>
              </a:rPr>
              <a:t>Wood Identification</a:t>
            </a:r>
            <a:endParaRPr lang="en-GB" dirty="0">
              <a:solidFill>
                <a:srgbClr val="C00000"/>
              </a:solidFill>
            </a:endParaRPr>
          </a:p>
        </p:txBody>
      </p:sp>
      <p:sp>
        <p:nvSpPr>
          <p:cNvPr id="3" name="Subtitle 2"/>
          <p:cNvSpPr>
            <a:spLocks noGrp="1"/>
          </p:cNvSpPr>
          <p:nvPr>
            <p:ph type="subTitle" idx="1"/>
          </p:nvPr>
        </p:nvSpPr>
        <p:spPr/>
        <p:txBody>
          <a:bodyPr/>
          <a:lstStyle/>
          <a:p>
            <a:r>
              <a:rPr lang="en-US" dirty="0" smtClean="0"/>
              <a:t>Andrew Stevens</a:t>
            </a:r>
          </a:p>
          <a:p>
            <a:r>
              <a:rPr lang="en-US" dirty="0" smtClean="0"/>
              <a:t> GWW, Tuesday 11 March 2014 </a:t>
            </a:r>
            <a:endParaRPr lang="en-GB" dirty="0"/>
          </a:p>
        </p:txBody>
      </p:sp>
    </p:spTree>
    <p:extLst>
      <p:ext uri="{BB962C8B-B14F-4D97-AF65-F5344CB8AC3E}">
        <p14:creationId xmlns:p14="http://schemas.microsoft.com/office/powerpoint/2010/main" val="166399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smtClean="0">
                <a:solidFill>
                  <a:srgbClr val="C00000"/>
                </a:solidFill>
              </a:rPr>
              <a:t>Finally…</a:t>
            </a:r>
            <a:endParaRPr lang="en-GB" sz="4000" dirty="0">
              <a:solidFill>
                <a:srgbClr val="C00000"/>
              </a:solidFill>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4048" y="1268760"/>
            <a:ext cx="2844000" cy="4312800"/>
          </a:xfrm>
        </p:spPr>
      </p:pic>
      <p:sp>
        <p:nvSpPr>
          <p:cNvPr id="7" name="Text Placeholder 6"/>
          <p:cNvSpPr>
            <a:spLocks noGrp="1"/>
          </p:cNvSpPr>
          <p:nvPr>
            <p:ph type="body" sz="half" idx="2"/>
          </p:nvPr>
        </p:nvSpPr>
        <p:spPr>
          <a:xfrm>
            <a:off x="251520" y="1435100"/>
            <a:ext cx="4104456" cy="4691063"/>
          </a:xfrm>
        </p:spPr>
        <p:txBody>
          <a:bodyPr>
            <a:normAutofit/>
          </a:bodyPr>
          <a:lstStyle/>
          <a:p>
            <a:pPr marL="342900" indent="-342900">
              <a:buFont typeface="Arial" panose="020B0604020202020204" pitchFamily="34" charset="0"/>
              <a:buChar char="•"/>
            </a:pPr>
            <a:r>
              <a:rPr lang="en-US" sz="2400" dirty="0"/>
              <a:t>Look at the </a:t>
            </a:r>
            <a:r>
              <a:rPr lang="en-US" sz="2400" dirty="0" err="1"/>
              <a:t>endgrain</a:t>
            </a:r>
            <a:r>
              <a:rPr lang="en-US" sz="2400" dirty="0"/>
              <a:t> with a 10x magnifier</a:t>
            </a:r>
          </a:p>
          <a:p>
            <a:pPr marL="342900" indent="-342900">
              <a:buFont typeface="Arial" panose="020B0604020202020204" pitchFamily="34" charset="0"/>
              <a:buChar char="•"/>
            </a:pPr>
            <a:r>
              <a:rPr lang="en-US" sz="2400" dirty="0"/>
              <a:t>Hardwoods have open pores while softwoods have no open pores</a:t>
            </a:r>
          </a:p>
          <a:p>
            <a:pPr marL="342900" indent="-342900">
              <a:buFont typeface="Arial" panose="020B0604020202020204" pitchFamily="34" charset="0"/>
              <a:buChar char="•"/>
            </a:pPr>
            <a:r>
              <a:rPr lang="en-US" sz="2400" dirty="0"/>
              <a:t>Each wood has its own distinctive pattern</a:t>
            </a:r>
          </a:p>
          <a:p>
            <a:r>
              <a:rPr lang="en-US" sz="2400" dirty="0"/>
              <a:t>This is how the experts do </a:t>
            </a:r>
            <a:r>
              <a:rPr lang="en-US" sz="2400" dirty="0" smtClean="0"/>
              <a:t>it! But </a:t>
            </a:r>
            <a:r>
              <a:rPr lang="en-US" sz="2400" dirty="0"/>
              <a:t>this is a topic for another day…</a:t>
            </a:r>
            <a:endParaRPr lang="en-GB" sz="2400" dirty="0"/>
          </a:p>
        </p:txBody>
      </p:sp>
    </p:spTree>
    <p:extLst>
      <p:ext uri="{BB962C8B-B14F-4D97-AF65-F5344CB8AC3E}">
        <p14:creationId xmlns:p14="http://schemas.microsoft.com/office/powerpoint/2010/main" val="4131588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le:Pseudotsuga menziesii Pola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581025"/>
            <a:ext cx="2705100" cy="56959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normAutofit/>
          </a:bodyPr>
          <a:lstStyle/>
          <a:p>
            <a:r>
              <a:rPr lang="en-US" sz="3600" dirty="0" smtClean="0">
                <a:solidFill>
                  <a:srgbClr val="C00000"/>
                </a:solidFill>
              </a:rPr>
              <a:t>Thank you!</a:t>
            </a:r>
            <a:endParaRPr lang="en-GB" sz="3600" dirty="0">
              <a:solidFill>
                <a:srgbClr val="C00000"/>
              </a:solidFill>
            </a:endParaRPr>
          </a:p>
        </p:txBody>
      </p:sp>
      <p:sp>
        <p:nvSpPr>
          <p:cNvPr id="4" name="Content Placeholder 3"/>
          <p:cNvSpPr>
            <a:spLocks noGrp="1"/>
          </p:cNvSpPr>
          <p:nvPr>
            <p:ph idx="1"/>
          </p:nvPr>
        </p:nvSpPr>
        <p:spPr>
          <a:xfrm>
            <a:off x="4283968" y="273050"/>
            <a:ext cx="4402832" cy="6180286"/>
          </a:xfrm>
        </p:spPr>
        <p:txBody>
          <a:bodyPr/>
          <a:lstStyle/>
          <a:p>
            <a:pPr marL="0" indent="0">
              <a:buNone/>
            </a:pPr>
            <a:endParaRPr lang="en-GB" dirty="0"/>
          </a:p>
        </p:txBody>
      </p:sp>
      <p:sp>
        <p:nvSpPr>
          <p:cNvPr id="5" name="Text Placeholder 4"/>
          <p:cNvSpPr>
            <a:spLocks noGrp="1"/>
          </p:cNvSpPr>
          <p:nvPr>
            <p:ph type="body" sz="half" idx="2"/>
          </p:nvPr>
        </p:nvSpPr>
        <p:spPr>
          <a:xfrm>
            <a:off x="323528" y="1435100"/>
            <a:ext cx="3888432" cy="4691063"/>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sz="2800" dirty="0" smtClean="0"/>
              <a:t>Any guesses?</a:t>
            </a:r>
          </a:p>
          <a:p>
            <a:pPr marL="342900" indent="-342900">
              <a:buFont typeface="Arial" panose="020B0604020202020204" pitchFamily="34" charset="0"/>
              <a:buChar char="•"/>
            </a:pPr>
            <a:r>
              <a:rPr lang="en-US" sz="2400" dirty="0" err="1" smtClean="0"/>
              <a:t>Pseudotsuga</a:t>
            </a:r>
            <a:r>
              <a:rPr lang="en-US" sz="2400" dirty="0" smtClean="0"/>
              <a:t> </a:t>
            </a:r>
            <a:r>
              <a:rPr lang="en-US" sz="2400" dirty="0" err="1" smtClean="0"/>
              <a:t>Menziesii</a:t>
            </a:r>
            <a:endParaRPr lang="en-US" sz="2400" dirty="0" smtClean="0"/>
          </a:p>
          <a:p>
            <a:pPr marL="342900" indent="-342900">
              <a:buFont typeface="Arial" panose="020B0604020202020204" pitchFamily="34" charset="0"/>
              <a:buChar char="•"/>
            </a:pPr>
            <a:r>
              <a:rPr lang="en-US" sz="2400" dirty="0" smtClean="0"/>
              <a:t>Douglas Fir</a:t>
            </a:r>
          </a:p>
          <a:p>
            <a:pPr marL="342900" indent="-342900">
              <a:buFont typeface="Arial" panose="020B0604020202020204" pitchFamily="34" charset="0"/>
              <a:buChar char="•"/>
            </a:pPr>
            <a:r>
              <a:rPr lang="en-US" sz="2400" dirty="0" smtClean="0"/>
              <a:t>Oregon Pine</a:t>
            </a:r>
            <a:endParaRPr lang="en-GB" sz="2400" dirty="0"/>
          </a:p>
        </p:txBody>
      </p:sp>
    </p:spTree>
    <p:extLst>
      <p:ext uri="{BB962C8B-B14F-4D97-AF65-F5344CB8AC3E}">
        <p14:creationId xmlns:p14="http://schemas.microsoft.com/office/powerpoint/2010/main" val="103823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9392"/>
            <a:ext cx="8229600" cy="1301006"/>
          </a:xfrm>
        </p:spPr>
        <p:txBody>
          <a:bodyPr>
            <a:normAutofit/>
          </a:bodyPr>
          <a:lstStyle/>
          <a:p>
            <a:r>
              <a:rPr lang="en-US" dirty="0" smtClean="0">
                <a:solidFill>
                  <a:schemeClr val="accent2">
                    <a:lumMod val="75000"/>
                  </a:schemeClr>
                </a:solidFill>
              </a:rPr>
              <a:t>What is wood?</a:t>
            </a:r>
            <a:endParaRPr lang="en-GB" dirty="0">
              <a:solidFill>
                <a:schemeClr val="accent2">
                  <a:lumMod val="75000"/>
                </a:schemeClr>
              </a:solidFill>
            </a:endParaRPr>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pPr marL="0" indent="0">
              <a:buNone/>
            </a:pPr>
            <a:r>
              <a:rPr lang="en-US" dirty="0" smtClean="0"/>
              <a:t>Wood consists of two main ‘ingredients’</a:t>
            </a:r>
          </a:p>
          <a:p>
            <a:r>
              <a:rPr lang="en-US" dirty="0" smtClean="0">
                <a:solidFill>
                  <a:schemeClr val="accent3">
                    <a:lumMod val="75000"/>
                  </a:schemeClr>
                </a:solidFill>
              </a:rPr>
              <a:t>Fibres</a:t>
            </a:r>
            <a:r>
              <a:rPr lang="en-US" dirty="0" smtClean="0"/>
              <a:t> made of cellulose (70%), which resist tension,</a:t>
            </a:r>
          </a:p>
          <a:p>
            <a:r>
              <a:rPr lang="en-US" dirty="0" smtClean="0">
                <a:solidFill>
                  <a:schemeClr val="accent6">
                    <a:lumMod val="75000"/>
                  </a:schemeClr>
                </a:solidFill>
              </a:rPr>
              <a:t>Lignin</a:t>
            </a:r>
            <a:r>
              <a:rPr lang="en-US" dirty="0" smtClean="0"/>
              <a:t> (25%), which resists compression</a:t>
            </a:r>
          </a:p>
          <a:p>
            <a:pPr marL="0" indent="0">
              <a:buNone/>
            </a:pPr>
            <a:r>
              <a:rPr lang="en-US" dirty="0" smtClean="0"/>
              <a:t>Wood performs two functions</a:t>
            </a:r>
          </a:p>
          <a:p>
            <a:r>
              <a:rPr lang="en-US" dirty="0" smtClean="0"/>
              <a:t>Support for the tree</a:t>
            </a:r>
          </a:p>
          <a:p>
            <a:r>
              <a:rPr lang="en-US" dirty="0" smtClean="0"/>
              <a:t>Transport for water from roots and nutrients from leaves to growth areas</a:t>
            </a:r>
          </a:p>
          <a:p>
            <a:pPr marL="0" indent="0">
              <a:buNone/>
            </a:pPr>
            <a:r>
              <a:rPr lang="en-US" dirty="0" smtClean="0"/>
              <a:t>Some facts: </a:t>
            </a:r>
          </a:p>
          <a:p>
            <a:r>
              <a:rPr lang="en-US" dirty="0" smtClean="0"/>
              <a:t>Earth contains 10 trillion tonnes of wood. It is probably the most important renewable resource we have</a:t>
            </a:r>
          </a:p>
          <a:p>
            <a:r>
              <a:rPr lang="en-US" dirty="0" smtClean="0"/>
              <a:t>Trees are the largest and oldest living organisms</a:t>
            </a:r>
          </a:p>
          <a:p>
            <a:r>
              <a:rPr lang="en-US" dirty="0" smtClean="0"/>
              <a:t>Tallest: </a:t>
            </a:r>
            <a:r>
              <a:rPr lang="en-ZA" dirty="0">
                <a:hlinkClick r:id="rId2" tooltip="Sequoia sempervirens"/>
              </a:rPr>
              <a:t>Coast Redwood</a:t>
            </a:r>
            <a:r>
              <a:rPr lang="en-ZA" dirty="0"/>
              <a:t> (</a:t>
            </a:r>
            <a:r>
              <a:rPr lang="en-ZA" i="1" dirty="0"/>
              <a:t>Sequoia </a:t>
            </a:r>
            <a:r>
              <a:rPr lang="en-ZA" i="1" dirty="0" err="1"/>
              <a:t>sempervirens</a:t>
            </a:r>
            <a:r>
              <a:rPr lang="en-ZA" dirty="0"/>
              <a:t>): </a:t>
            </a:r>
            <a:r>
              <a:rPr lang="en-ZA" b="1" dirty="0"/>
              <a:t>115.72 </a:t>
            </a:r>
            <a:r>
              <a:rPr lang="en-ZA" b="1" dirty="0" smtClean="0"/>
              <a:t>m</a:t>
            </a:r>
          </a:p>
          <a:p>
            <a:r>
              <a:rPr lang="en-ZA" dirty="0" smtClean="0"/>
              <a:t>Largest: </a:t>
            </a:r>
            <a:r>
              <a:rPr lang="en-ZA" dirty="0">
                <a:hlinkClick r:id="rId3" tooltip="Sequoiadendron giganteum"/>
              </a:rPr>
              <a:t>Giant Sequoia</a:t>
            </a:r>
            <a:r>
              <a:rPr lang="en-ZA" dirty="0"/>
              <a:t> (</a:t>
            </a:r>
            <a:r>
              <a:rPr lang="en-ZA" i="1" dirty="0" err="1"/>
              <a:t>Sequoiadendron</a:t>
            </a:r>
            <a:r>
              <a:rPr lang="en-ZA" i="1" dirty="0"/>
              <a:t> </a:t>
            </a:r>
            <a:r>
              <a:rPr lang="en-ZA" i="1" dirty="0" err="1"/>
              <a:t>giganteum</a:t>
            </a:r>
            <a:r>
              <a:rPr lang="en-ZA" dirty="0"/>
              <a:t>): </a:t>
            </a:r>
            <a:r>
              <a:rPr lang="en-ZA" b="1" dirty="0"/>
              <a:t>1,487 </a:t>
            </a:r>
            <a:r>
              <a:rPr lang="en-ZA" b="1" dirty="0" smtClean="0"/>
              <a:t>m³</a:t>
            </a:r>
          </a:p>
          <a:p>
            <a:r>
              <a:rPr lang="en-ZA" dirty="0" smtClean="0"/>
              <a:t>Fattest: </a:t>
            </a:r>
            <a:r>
              <a:rPr lang="pt-BR" dirty="0">
                <a:hlinkClick r:id="rId4" tooltip="Taxodium mucronatum"/>
              </a:rPr>
              <a:t>Montezuma Cypress</a:t>
            </a:r>
            <a:r>
              <a:rPr lang="pt-BR" dirty="0"/>
              <a:t> (</a:t>
            </a:r>
            <a:r>
              <a:rPr lang="pt-BR" i="1" dirty="0"/>
              <a:t>Taxodium mucronatum</a:t>
            </a:r>
            <a:r>
              <a:rPr lang="pt-BR" dirty="0"/>
              <a:t>): </a:t>
            </a:r>
            <a:r>
              <a:rPr lang="pt-BR" b="1" dirty="0"/>
              <a:t>11.62 </a:t>
            </a:r>
            <a:r>
              <a:rPr lang="pt-BR" b="1" dirty="0" smtClean="0"/>
              <a:t>m</a:t>
            </a:r>
            <a:endParaRPr lang="en-GB" dirty="0"/>
          </a:p>
        </p:txBody>
      </p:sp>
    </p:spTree>
    <p:extLst>
      <p:ext uri="{BB962C8B-B14F-4D97-AF65-F5344CB8AC3E}">
        <p14:creationId xmlns:p14="http://schemas.microsoft.com/office/powerpoint/2010/main" val="344882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5050904" cy="949272"/>
          </a:xfrm>
        </p:spPr>
        <p:txBody>
          <a:bodyPr>
            <a:normAutofit/>
          </a:bodyPr>
          <a:lstStyle/>
          <a:p>
            <a:pPr algn="ctr"/>
            <a:r>
              <a:rPr lang="en-ZA" sz="3600" b="0" dirty="0" smtClean="0">
                <a:solidFill>
                  <a:srgbClr val="C00000"/>
                </a:solidFill>
              </a:rPr>
              <a:t>The General Sherman</a:t>
            </a:r>
            <a:endParaRPr lang="en-ZA" sz="3600" b="0" dirty="0">
              <a:solidFill>
                <a:srgbClr val="C00000"/>
              </a:solidFill>
            </a:endParaRPr>
          </a:p>
        </p:txBody>
      </p:sp>
      <p:sp>
        <p:nvSpPr>
          <p:cNvPr id="4" name="Text Placeholder 3"/>
          <p:cNvSpPr>
            <a:spLocks noGrp="1"/>
          </p:cNvSpPr>
          <p:nvPr>
            <p:ph type="body" sz="half" idx="2"/>
          </p:nvPr>
        </p:nvSpPr>
        <p:spPr>
          <a:xfrm>
            <a:off x="457200" y="1268760"/>
            <a:ext cx="4906888" cy="5184576"/>
          </a:xfrm>
        </p:spPr>
        <p:txBody>
          <a:bodyPr>
            <a:noAutofit/>
          </a:bodyPr>
          <a:lstStyle/>
          <a:p>
            <a:r>
              <a:rPr lang="en-ZA" sz="1800" dirty="0" smtClean="0"/>
              <a:t>The </a:t>
            </a:r>
            <a:r>
              <a:rPr lang="en-ZA" sz="1800" b="1" dirty="0"/>
              <a:t>General Sherman</a:t>
            </a:r>
            <a:r>
              <a:rPr lang="en-ZA" sz="1800" dirty="0"/>
              <a:t> is a giant sequoia </a:t>
            </a:r>
            <a:r>
              <a:rPr lang="en-ZA" sz="1800" dirty="0" smtClean="0"/>
              <a:t>located </a:t>
            </a:r>
            <a:r>
              <a:rPr lang="en-ZA" sz="1800" dirty="0"/>
              <a:t>in the </a:t>
            </a:r>
            <a:r>
              <a:rPr lang="en-ZA" sz="1800" dirty="0" smtClean="0"/>
              <a:t>Sequoia </a:t>
            </a:r>
            <a:r>
              <a:rPr lang="en-ZA" sz="1800" dirty="0"/>
              <a:t>National Park in </a:t>
            </a:r>
            <a:r>
              <a:rPr lang="en-ZA" sz="1800" dirty="0" smtClean="0"/>
              <a:t>California</a:t>
            </a:r>
            <a:r>
              <a:rPr lang="en-ZA" sz="1800" dirty="0"/>
              <a:t>. </a:t>
            </a:r>
            <a:endParaRPr lang="en-ZA" sz="1800" dirty="0" smtClean="0"/>
          </a:p>
          <a:p>
            <a:r>
              <a:rPr lang="en-ZA" sz="1800" dirty="0" smtClean="0"/>
              <a:t>By </a:t>
            </a:r>
            <a:r>
              <a:rPr lang="en-ZA" sz="1800" dirty="0"/>
              <a:t>volume, it is the largest known living single stem tree on Earth</a:t>
            </a:r>
            <a:r>
              <a:rPr lang="en-ZA" sz="1800" dirty="0" smtClean="0"/>
              <a:t>. </a:t>
            </a:r>
          </a:p>
          <a:p>
            <a:r>
              <a:rPr lang="en-ZA" sz="1800" dirty="0" smtClean="0"/>
              <a:t>The </a:t>
            </a:r>
            <a:r>
              <a:rPr lang="en-ZA" sz="1800" dirty="0"/>
              <a:t>General Sherman Tree is neither the tallest known living tree on Earth </a:t>
            </a:r>
            <a:r>
              <a:rPr lang="en-ZA" sz="1800" dirty="0" smtClean="0"/>
              <a:t> </a:t>
            </a:r>
            <a:r>
              <a:rPr lang="en-ZA" sz="1800" dirty="0"/>
              <a:t>nor is it the widest (both the largest cypress and largest baobab have a greater diameter), nor is it the oldest known living tree on Earth (that distinction belongs to a Great Basin bristlecone pine</a:t>
            </a:r>
            <a:r>
              <a:rPr lang="en-ZA" sz="1800" dirty="0" smtClean="0"/>
              <a:t>).</a:t>
            </a:r>
          </a:p>
          <a:p>
            <a:r>
              <a:rPr lang="en-ZA" sz="1800" dirty="0" smtClean="0"/>
              <a:t>With </a:t>
            </a:r>
            <a:r>
              <a:rPr lang="en-ZA" sz="1800" dirty="0"/>
              <a:t>a height of 83.8 metres (275 </a:t>
            </a:r>
            <a:r>
              <a:rPr lang="en-ZA" sz="1800" dirty="0" err="1"/>
              <a:t>ft</a:t>
            </a:r>
            <a:r>
              <a:rPr lang="en-ZA" sz="1800" dirty="0"/>
              <a:t>), a diameter of 7.7 metres (25 </a:t>
            </a:r>
            <a:r>
              <a:rPr lang="en-ZA" sz="1800" dirty="0" err="1"/>
              <a:t>ft</a:t>
            </a:r>
            <a:r>
              <a:rPr lang="en-ZA" sz="1800" dirty="0"/>
              <a:t>), an estimated bole volume of 1,487 cubic metres (52,513 cu </a:t>
            </a:r>
            <a:r>
              <a:rPr lang="en-ZA" sz="1800" dirty="0" err="1"/>
              <a:t>ft</a:t>
            </a:r>
            <a:r>
              <a:rPr lang="en-ZA" sz="1800" dirty="0"/>
              <a:t>), and an estimated age of 2,300–2,700 </a:t>
            </a:r>
            <a:r>
              <a:rPr lang="en-ZA" sz="1800" dirty="0" smtClean="0"/>
              <a:t>years </a:t>
            </a:r>
            <a:r>
              <a:rPr lang="en-ZA" sz="1800" dirty="0"/>
              <a:t>it is nevertheless among the tallest, widest and longest-lived of all trees on the planet</a:t>
            </a:r>
            <a:r>
              <a:rPr lang="en-ZA" sz="1800" dirty="0" smtClean="0"/>
              <a:t>.</a:t>
            </a:r>
          </a:p>
          <a:p>
            <a:r>
              <a:rPr lang="en-ZA" sz="1800" dirty="0" smtClean="0"/>
              <a:t>Source: Wikipedia</a:t>
            </a:r>
            <a:endParaRPr lang="en-ZA" sz="1800" dirty="0"/>
          </a:p>
        </p:txBody>
      </p:sp>
      <p:pic>
        <p:nvPicPr>
          <p:cNvPr id="3074" name="Picture 2" descr="http://upload.wikimedia.org/wikipedia/commons/thumb/4/4a/United_States_-_California_-_Sequoia_National_Park_-_General_Sherman_Tree_-_Panorama.jpg/170px-United_States_-_California_-_Sequoia_National_Park_-_General_Sherman_Tree_-_Panoram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24128" y="0"/>
            <a:ext cx="23939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590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dirty="0" smtClean="0">
                <a:solidFill>
                  <a:srgbClr val="C00000"/>
                </a:solidFill>
              </a:rPr>
              <a:t>How does wood grow?</a:t>
            </a:r>
            <a:endParaRPr lang="en-GB" dirty="0">
              <a:solidFill>
                <a:srgbClr val="C00000"/>
              </a:solidFill>
            </a:endParaRPr>
          </a:p>
        </p:txBody>
      </p:sp>
      <p:pic>
        <p:nvPicPr>
          <p:cNvPr id="1026" name="Picture 2" descr="http://www.mendorailhistory.org/blog/wp-content/uploads/2013/01/treetru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980728"/>
            <a:ext cx="6296025" cy="5781676"/>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886310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mentone-educational.com.au/var/files/uploads/images/72171d28de27f9a12d83949e4bd8af58.png"/>
          <p:cNvSpPr>
            <a:spLocks noChangeAspect="1" noChangeArrowheads="1"/>
          </p:cNvSpPr>
          <p:nvPr/>
        </p:nvSpPr>
        <p:spPr bwMode="auto">
          <a:xfrm>
            <a:off x="155575" y="-1935163"/>
            <a:ext cx="2857500" cy="403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2052" name="Picture 4" descr="http://4.bp.blogspot.com/_XU9x8G7khv0/S4RYw4tW7rI/AAAAAAAANOg/khYCAJOBL0g/s400/tree-through-c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556792"/>
            <a:ext cx="6264696" cy="46828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ZA" dirty="0" smtClean="0">
                <a:solidFill>
                  <a:srgbClr val="C00000"/>
                </a:solidFill>
              </a:rPr>
              <a:t>I </a:t>
            </a:r>
            <a:r>
              <a:rPr lang="en-ZA" i="1" dirty="0" smtClean="0">
                <a:solidFill>
                  <a:srgbClr val="C00000"/>
                </a:solidFill>
              </a:rPr>
              <a:t>told</a:t>
            </a:r>
            <a:r>
              <a:rPr lang="en-ZA" dirty="0" smtClean="0">
                <a:solidFill>
                  <a:srgbClr val="C00000"/>
                </a:solidFill>
              </a:rPr>
              <a:t> you not to park there..</a:t>
            </a:r>
            <a:endParaRPr lang="en-ZA" dirty="0">
              <a:solidFill>
                <a:srgbClr val="C00000"/>
              </a:solidFill>
            </a:endParaRPr>
          </a:p>
        </p:txBody>
      </p:sp>
      <p:sp>
        <p:nvSpPr>
          <p:cNvPr id="3" name="Content Placeholder 2"/>
          <p:cNvSpPr>
            <a:spLocks noGrp="1"/>
          </p:cNvSpPr>
          <p:nvPr>
            <p:ph idx="1"/>
          </p:nvPr>
        </p:nvSpPr>
        <p:spPr/>
        <p:txBody>
          <a:bodyPr/>
          <a:lstStyle/>
          <a:p>
            <a:pPr marL="0" indent="0">
              <a:buNone/>
            </a:pPr>
            <a:endParaRPr lang="en-ZA" dirty="0"/>
          </a:p>
        </p:txBody>
      </p:sp>
    </p:spTree>
    <p:extLst>
      <p:ext uri="{BB962C8B-B14F-4D97-AF65-F5344CB8AC3E}">
        <p14:creationId xmlns:p14="http://schemas.microsoft.com/office/powerpoint/2010/main" val="1084717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50106"/>
          </a:xfrm>
        </p:spPr>
        <p:txBody>
          <a:bodyPr/>
          <a:lstStyle/>
          <a:p>
            <a:r>
              <a:rPr lang="en-ZA" dirty="0" smtClean="0">
                <a:solidFill>
                  <a:srgbClr val="C00000"/>
                </a:solidFill>
              </a:rPr>
              <a:t>Classification of Wood</a:t>
            </a:r>
            <a:endParaRPr lang="en-ZA" dirty="0">
              <a:solidFill>
                <a:srgbClr val="C00000"/>
              </a:solidFill>
            </a:endParaRPr>
          </a:p>
        </p:txBody>
      </p:sp>
      <p:sp>
        <p:nvSpPr>
          <p:cNvPr id="3" name="Content Placeholder 2"/>
          <p:cNvSpPr>
            <a:spLocks noGrp="1"/>
          </p:cNvSpPr>
          <p:nvPr>
            <p:ph idx="1"/>
          </p:nvPr>
        </p:nvSpPr>
        <p:spPr>
          <a:xfrm>
            <a:off x="467544" y="1196752"/>
            <a:ext cx="8229600" cy="5832648"/>
          </a:xfrm>
        </p:spPr>
        <p:txBody>
          <a:bodyPr>
            <a:normAutofit fontScale="62500" lnSpcReduction="20000"/>
          </a:bodyPr>
          <a:lstStyle/>
          <a:p>
            <a:pPr marL="0" indent="0">
              <a:buNone/>
            </a:pPr>
            <a:r>
              <a:rPr lang="en-ZA" sz="3800" b="1" dirty="0" smtClean="0"/>
              <a:t>Problems with the ‘common sense’ words and labels …</a:t>
            </a:r>
          </a:p>
          <a:p>
            <a:r>
              <a:rPr lang="en-ZA" sz="3800" b="1" dirty="0" smtClean="0"/>
              <a:t>Softwood  vs Hardwood</a:t>
            </a:r>
          </a:p>
          <a:p>
            <a:pPr marL="0" indent="0">
              <a:buNone/>
            </a:pPr>
            <a:r>
              <a:rPr lang="en-ZA" sz="3800" dirty="0" smtClean="0"/>
              <a:t>In general, this is useful way to classify timber, but the softest wood known is  Balsa, classified a hardwood and a very hard wood, Yew is classified a softwood</a:t>
            </a:r>
            <a:r>
              <a:rPr lang="en-ZA" sz="3800" b="1" dirty="0" smtClean="0"/>
              <a:t> </a:t>
            </a:r>
            <a:endParaRPr lang="en-ZA" sz="3800" b="1" dirty="0" smtClean="0"/>
          </a:p>
          <a:p>
            <a:r>
              <a:rPr lang="en-ZA" sz="3800" b="1" dirty="0" smtClean="0"/>
              <a:t>Evergreen </a:t>
            </a:r>
            <a:r>
              <a:rPr lang="en-ZA" sz="3800" b="1" dirty="0" smtClean="0"/>
              <a:t>vs Deciduous</a:t>
            </a:r>
          </a:p>
          <a:p>
            <a:pPr marL="0" indent="0">
              <a:buNone/>
            </a:pPr>
            <a:r>
              <a:rPr lang="en-ZA" sz="3800" dirty="0" smtClean="0"/>
              <a:t>Again this is generally true, although some </a:t>
            </a:r>
            <a:r>
              <a:rPr lang="en-ZA" sz="3800" dirty="0" smtClean="0"/>
              <a:t>‘evergreen’ trees</a:t>
            </a:r>
            <a:r>
              <a:rPr lang="en-ZA" sz="3800" dirty="0" smtClean="0"/>
              <a:t> lose their leaves (swamp cypress) and ‘deciduous’ trees retain theirs (Holly, </a:t>
            </a:r>
            <a:r>
              <a:rPr lang="en-ZA" sz="3800" dirty="0" smtClean="0"/>
              <a:t>holm oak </a:t>
            </a:r>
            <a:r>
              <a:rPr lang="en-ZA" sz="3800" dirty="0" err="1" smtClean="0"/>
              <a:t>etc</a:t>
            </a:r>
            <a:r>
              <a:rPr lang="en-ZA" sz="3800" dirty="0" smtClean="0"/>
              <a:t>). Also few subtropical trees lose their leaves, despite being ‘deciduous’.</a:t>
            </a:r>
          </a:p>
          <a:p>
            <a:r>
              <a:rPr lang="en-ZA" sz="3800" b="1" dirty="0" smtClean="0"/>
              <a:t>Needle–like </a:t>
            </a:r>
            <a:r>
              <a:rPr lang="en-ZA" sz="3800" b="1" dirty="0" smtClean="0"/>
              <a:t>leaves </a:t>
            </a:r>
            <a:r>
              <a:rPr lang="en-ZA" sz="3800" b="1" dirty="0" smtClean="0"/>
              <a:t>vs </a:t>
            </a:r>
            <a:r>
              <a:rPr lang="en-ZA" sz="3800" b="1" dirty="0" smtClean="0"/>
              <a:t>Broad </a:t>
            </a:r>
            <a:r>
              <a:rPr lang="en-ZA" sz="3800" b="1" dirty="0" smtClean="0"/>
              <a:t>leaves</a:t>
            </a:r>
          </a:p>
          <a:p>
            <a:pPr marL="0" indent="0">
              <a:buNone/>
            </a:pPr>
            <a:r>
              <a:rPr lang="en-ZA" sz="3800" dirty="0" smtClean="0"/>
              <a:t>Again, some softwoods do not have classic needle-like leaves (ginkgo, cypress, yellowwood) and some plants with needle-like leaves are formally classified amongst the deciduous…</a:t>
            </a:r>
          </a:p>
          <a:p>
            <a:pPr marL="0" indent="0">
              <a:buNone/>
            </a:pPr>
            <a:endParaRPr lang="en-ZA" sz="3800" dirty="0"/>
          </a:p>
          <a:p>
            <a:endParaRPr lang="en-ZA" dirty="0"/>
          </a:p>
        </p:txBody>
      </p:sp>
    </p:spTree>
    <p:extLst>
      <p:ext uri="{BB962C8B-B14F-4D97-AF65-F5344CB8AC3E}">
        <p14:creationId xmlns:p14="http://schemas.microsoft.com/office/powerpoint/2010/main" val="214652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C00000"/>
                </a:solidFill>
              </a:rPr>
              <a:t>Classification of Wood</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ZA" dirty="0"/>
              <a:t>In the end we resort to science, which has produced the following labels, </a:t>
            </a:r>
            <a:r>
              <a:rPr lang="en-ZA" b="1" dirty="0"/>
              <a:t>Gymnosperm</a:t>
            </a:r>
            <a:r>
              <a:rPr lang="en-ZA" dirty="0"/>
              <a:t> &amp; </a:t>
            </a:r>
            <a:r>
              <a:rPr lang="en-ZA" b="1" dirty="0"/>
              <a:t>Angiosperm</a:t>
            </a:r>
            <a:r>
              <a:rPr lang="en-ZA" dirty="0"/>
              <a:t> </a:t>
            </a:r>
          </a:p>
          <a:p>
            <a:r>
              <a:rPr lang="en-ZA" b="1" dirty="0"/>
              <a:t>Gymnosperm </a:t>
            </a:r>
            <a:r>
              <a:rPr lang="en-ZA" dirty="0"/>
              <a:t>means ‘naked seed’ and these were the earliest trees to evolve. They do not produce flowers and have seeds which are directly exposed to the air for wind pollination. Pine cones are one example. For ease you might think of the gymnosperms as </a:t>
            </a:r>
            <a:r>
              <a:rPr lang="en-ZA" b="1" dirty="0"/>
              <a:t>conifers</a:t>
            </a:r>
            <a:r>
              <a:rPr lang="en-ZA" dirty="0"/>
              <a:t>,</a:t>
            </a:r>
            <a:r>
              <a:rPr lang="en-ZA" b="1" dirty="0"/>
              <a:t> </a:t>
            </a:r>
            <a:r>
              <a:rPr lang="en-ZA" dirty="0"/>
              <a:t>such as yew and Scots pine.</a:t>
            </a:r>
          </a:p>
          <a:p>
            <a:r>
              <a:rPr lang="en-ZA" b="1" dirty="0"/>
              <a:t>Angiosperm</a:t>
            </a:r>
            <a:r>
              <a:rPr lang="en-ZA" dirty="0"/>
              <a:t> means ‘hidden seed’ and these are typically flowering trees which have seeds hidden inside a fruit. These trees evolved alongside insects, birds and mammals and usually make use of them for pollination. The angiosperms can be thought of as </a:t>
            </a:r>
            <a:r>
              <a:rPr lang="en-ZA" b="1" dirty="0"/>
              <a:t>hardwoods</a:t>
            </a:r>
            <a:r>
              <a:rPr lang="en-ZA" dirty="0"/>
              <a:t>, such as oak and beech.</a:t>
            </a:r>
          </a:p>
          <a:p>
            <a:endParaRPr lang="en-GB" dirty="0"/>
          </a:p>
        </p:txBody>
      </p:sp>
    </p:spTree>
    <p:extLst>
      <p:ext uri="{BB962C8B-B14F-4D97-AF65-F5344CB8AC3E}">
        <p14:creationId xmlns:p14="http://schemas.microsoft.com/office/powerpoint/2010/main" val="415052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229600" cy="1143000"/>
          </a:xfrm>
        </p:spPr>
        <p:txBody>
          <a:bodyPr>
            <a:normAutofit fontScale="90000"/>
          </a:bodyPr>
          <a:lstStyle/>
          <a:p>
            <a:r>
              <a:rPr lang="en-US" dirty="0">
                <a:solidFill>
                  <a:srgbClr val="C00000"/>
                </a:solidFill>
              </a:rPr>
              <a:t>Factors influencing wood identification</a:t>
            </a:r>
            <a:endParaRPr lang="en-GB" dirty="0">
              <a:solidFill>
                <a:srgbClr val="C00000"/>
              </a:solidFill>
            </a:endParaRPr>
          </a:p>
        </p:txBody>
      </p:sp>
      <p:sp>
        <p:nvSpPr>
          <p:cNvPr id="3" name="Content Placeholder 2"/>
          <p:cNvSpPr>
            <a:spLocks noGrp="1"/>
          </p:cNvSpPr>
          <p:nvPr>
            <p:ph idx="1"/>
          </p:nvPr>
        </p:nvSpPr>
        <p:spPr>
          <a:xfrm>
            <a:off x="323528" y="1124744"/>
            <a:ext cx="8424936" cy="5544616"/>
          </a:xfrm>
        </p:spPr>
        <p:txBody>
          <a:bodyPr>
            <a:normAutofit/>
          </a:bodyPr>
          <a:lstStyle/>
          <a:p>
            <a:r>
              <a:rPr lang="en-US" dirty="0" smtClean="0"/>
              <a:t>Is it solid or man made?</a:t>
            </a:r>
          </a:p>
          <a:p>
            <a:r>
              <a:rPr lang="en-US" dirty="0" err="1" smtClean="0"/>
              <a:t>Colour</a:t>
            </a:r>
            <a:endParaRPr lang="en-US" dirty="0" smtClean="0"/>
          </a:p>
          <a:p>
            <a:pPr lvl="1"/>
            <a:r>
              <a:rPr lang="en-US" dirty="0" smtClean="0"/>
              <a:t>Natural or stained</a:t>
            </a:r>
          </a:p>
          <a:p>
            <a:pPr lvl="1"/>
            <a:r>
              <a:rPr lang="en-US" dirty="0" smtClean="0"/>
              <a:t>New or aged</a:t>
            </a:r>
          </a:p>
          <a:p>
            <a:r>
              <a:rPr lang="en-US" dirty="0" smtClean="0"/>
              <a:t>Weight and Hardness</a:t>
            </a:r>
          </a:p>
          <a:p>
            <a:r>
              <a:rPr lang="en-US" dirty="0" smtClean="0"/>
              <a:t>What was the source?</a:t>
            </a:r>
          </a:p>
          <a:p>
            <a:pPr lvl="1"/>
            <a:r>
              <a:rPr lang="en-US" dirty="0" smtClean="0"/>
              <a:t>Import or local</a:t>
            </a:r>
          </a:p>
          <a:p>
            <a:pPr lvl="1"/>
            <a:r>
              <a:rPr lang="en-US" dirty="0" smtClean="0"/>
              <a:t>Industrial (e.g. palette, lumber or furniture)</a:t>
            </a:r>
          </a:p>
          <a:p>
            <a:pPr marL="514350" indent="-457200"/>
            <a:r>
              <a:rPr lang="en-US" dirty="0" smtClean="0"/>
              <a:t>Smell</a:t>
            </a:r>
          </a:p>
          <a:p>
            <a:pPr marL="914400" lvl="1" indent="-457200"/>
            <a:r>
              <a:rPr lang="en-US" dirty="0" smtClean="0"/>
              <a:t>Resinous, scented, dusty… </a:t>
            </a:r>
            <a:endParaRPr lang="en-GB" dirty="0" smtClean="0"/>
          </a:p>
        </p:txBody>
      </p:sp>
    </p:spTree>
    <p:extLst>
      <p:ext uri="{BB962C8B-B14F-4D97-AF65-F5344CB8AC3E}">
        <p14:creationId xmlns:p14="http://schemas.microsoft.com/office/powerpoint/2010/main" val="404615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US" dirty="0">
                <a:solidFill>
                  <a:srgbClr val="C00000"/>
                </a:solidFill>
              </a:rPr>
              <a:t>Factors influencing wood </a:t>
            </a:r>
            <a:r>
              <a:rPr lang="en-US" dirty="0" smtClean="0">
                <a:solidFill>
                  <a:srgbClr val="C00000"/>
                </a:solidFill>
              </a:rPr>
              <a:t>identification</a:t>
            </a:r>
            <a:endParaRPr lang="en-GB" dirty="0"/>
          </a:p>
        </p:txBody>
      </p:sp>
      <p:sp>
        <p:nvSpPr>
          <p:cNvPr id="6" name="Content Placeholder 5"/>
          <p:cNvSpPr>
            <a:spLocks noGrp="1"/>
          </p:cNvSpPr>
          <p:nvPr>
            <p:ph sz="half" idx="1"/>
          </p:nvPr>
        </p:nvSpPr>
        <p:spPr/>
        <p:txBody>
          <a:bodyPr/>
          <a:lstStyle/>
          <a:p>
            <a:pPr marL="514350" indent="-457200"/>
            <a:r>
              <a:rPr lang="en-US" dirty="0"/>
              <a:t>Figure (Grain pattern)</a:t>
            </a:r>
          </a:p>
          <a:p>
            <a:pPr marL="914400" lvl="1" indent="-457200"/>
            <a:r>
              <a:rPr lang="en-US" dirty="0"/>
              <a:t>Open (porous) or smooth</a:t>
            </a:r>
          </a:p>
          <a:p>
            <a:pPr marL="914400" lvl="1" indent="-457200"/>
            <a:r>
              <a:rPr lang="en-US" dirty="0"/>
              <a:t>Differentiation between heartwood and sapwood?</a:t>
            </a:r>
          </a:p>
          <a:p>
            <a:pPr marL="914400" lvl="1" indent="-457200"/>
            <a:r>
              <a:rPr lang="en-US" dirty="0"/>
              <a:t>How was it converted from tree?</a:t>
            </a:r>
          </a:p>
          <a:p>
            <a:endParaRPr lang="en-GB" dirty="0"/>
          </a:p>
        </p:txBody>
      </p:sp>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32040" y="1844824"/>
            <a:ext cx="3556672" cy="4525963"/>
          </a:xfrm>
          <a:prstGeom prst="rect">
            <a:avLst/>
          </a:prstGeom>
        </p:spPr>
      </p:pic>
    </p:spTree>
    <p:extLst>
      <p:ext uri="{BB962C8B-B14F-4D97-AF65-F5344CB8AC3E}">
        <p14:creationId xmlns:p14="http://schemas.microsoft.com/office/powerpoint/2010/main" val="76680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8901</TotalTime>
  <Words>602</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Wood Identification</vt:lpstr>
      <vt:lpstr>What is wood?</vt:lpstr>
      <vt:lpstr>The General Sherman</vt:lpstr>
      <vt:lpstr>How does wood grow?</vt:lpstr>
      <vt:lpstr>I told you not to park there..</vt:lpstr>
      <vt:lpstr>Classification of Wood</vt:lpstr>
      <vt:lpstr>Classification of Wood</vt:lpstr>
      <vt:lpstr>Factors influencing wood identification</vt:lpstr>
      <vt:lpstr>Factors influencing wood identification</vt:lpstr>
      <vt:lpstr>Finally…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 Identification</dc:title>
  <dc:creator>Andre</dc:creator>
  <cp:lastModifiedBy>Andre</cp:lastModifiedBy>
  <cp:revision>24</cp:revision>
  <dcterms:created xsi:type="dcterms:W3CDTF">2014-03-05T06:10:34Z</dcterms:created>
  <dcterms:modified xsi:type="dcterms:W3CDTF">2014-03-11T13:59:06Z</dcterms:modified>
</cp:coreProperties>
</file>